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37C6302-B390-4A58-A7EB-54257BDBEFB6}">
  <a:tblStyle styleId="{337C6302-B390-4A58-A7EB-54257BDBEFB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A3ED5EE9-ABF1-4E30-90E9-9EA720E2887B}"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2.xml"/><Relationship Id="rId10" Type="http://schemas.openxmlformats.org/officeDocument/2006/relationships/slide" Target="slides/slide1.xml"/><Relationship Id="rId32" Type="http://schemas.openxmlformats.org/officeDocument/2006/relationships/font" Target="fonts/PlusJakartaSansMedium-boldItalic.fntdata"/><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font" Target="fonts/Halant-regular.fntdata"/><Relationship Id="rId14" Type="http://schemas.openxmlformats.org/officeDocument/2006/relationships/slide" Target="slides/slide5.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5dd89a40c7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5dd89a40c7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5dd89a40c7_0_2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35dd89a40c7_0_2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35e1d8adab1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35e1d8adab1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35e1d8adab1_0_3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35e1d8adab1_0_3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5e1d8adab1_0_4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35e1d8adab1_0_4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4.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www.youtube.com/watch?v=vDV0Ldp31xA" TargetMode="External"/><Relationship Id="rId6"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T</a:t>
            </a:r>
            <a:r>
              <a:rPr lang="en" sz="2200">
                <a:solidFill>
                  <a:schemeClr val="dk1"/>
                </a:solidFill>
                <a:latin typeface="Plus Jakarta Sans Medium"/>
                <a:ea typeface="Plus Jakarta Sans Medium"/>
                <a:cs typeface="Plus Jakarta Sans Medium"/>
                <a:sym typeface="Plus Jakarta Sans Medium"/>
              </a:rPr>
              <a:t>he First Women to Complete the Oregon Trail</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90" name="Google Shape;190;p4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1" name="Google Shape;191;p49"/>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92" name="Google Shape;192;p4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3" name="Google Shape;193;p49"/>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94" name="Google Shape;194;p49"/>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95" name="Google Shape;195;p49"/>
          <p:cNvGraphicFramePr/>
          <p:nvPr/>
        </p:nvGraphicFramePr>
        <p:xfrm>
          <a:off x="315750" y="2583825"/>
          <a:ext cx="3000000" cy="3000000"/>
        </p:xfrm>
        <a:graphic>
          <a:graphicData uri="http://schemas.openxmlformats.org/drawingml/2006/table">
            <a:tbl>
              <a:tblPr>
                <a:noFill/>
                <a:tableStyleId>{337C6302-B390-4A58-A7EB-54257BDBEFB6}</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endParaRPr sz="1300">
                        <a:latin typeface="Halant"/>
                        <a:ea typeface="Halant"/>
                        <a:cs typeface="Halant"/>
                        <a:sym typeface="Halant"/>
                      </a:endParaRPr>
                    </a:p>
                    <a:p>
                      <a:pPr indent="0" lvl="0" marL="3810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1836, a group of missionaries left for what was billed as the promised land, Oregon. Marcus and Narcissa Whitman joined the party which followed the Oregon Trail. The old fur trading route started in western Missouri. Then stretched 2,500 miles to Oregon's fabled farmland. Today, that journey would cross five states. Before the Whitman party, no women or wagons had attempted the trip. No one thought they could make it over the steep south pass, the easiest route through the Rockies. But Narcissa Whitman pushed through. The frontier was now open to families. Soon wagon ruts on the Oregon Trail grew deeper. Tens of thousands of homesteaders began forging West including Amelia Knight. She left Iowa newly pregnant with her husband and seven children. They followed the Platte River, the source of drinking water and disease on the trail. In what's now Nebraska, the Knights looked for landmarks like jailhouse and courthouse rocks and Scottsbluff. Out here, they feared Indian attacks but the biggest killers were River crossings and gun accidents.</a:t>
                      </a:r>
                      <a:endParaRPr sz="12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96" name="Google Shape;196;p49"/>
          <p:cNvSpPr txBox="1"/>
          <p:nvPr/>
        </p:nvSpPr>
        <p:spPr>
          <a:xfrm>
            <a:off x="1700625" y="1575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97" name="Google Shape;197;p49"/>
          <p:cNvSpPr txBox="1"/>
          <p:nvPr/>
        </p:nvSpPr>
        <p:spPr>
          <a:xfrm>
            <a:off x="435675" y="5452663"/>
            <a:ext cx="6918300" cy="260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How do you think Narcissa Whitman’s journey may have changed the way people viewed westward expansion?</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settlers like the Knight family have risked such a dangerous journey to move 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p:txBody>
      </p:sp>
      <p:pic>
        <p:nvPicPr>
          <p:cNvPr id="198" name="Google Shape;198;p49" title="Context@2x transparent.png"/>
          <p:cNvPicPr preferRelativeResize="0"/>
          <p:nvPr/>
        </p:nvPicPr>
        <p:blipFill rotWithShape="1">
          <a:blip r:embed="rId6">
            <a:alphaModFix/>
          </a:blip>
          <a:srcRect b="0" l="0" r="0" t="0"/>
          <a:stretch/>
        </p:blipFill>
        <p:spPr>
          <a:xfrm>
            <a:off x="670051" y="1610089"/>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2" name="Shape 202"/>
        <p:cNvGrpSpPr/>
        <p:nvPr/>
      </p:nvGrpSpPr>
      <p:grpSpPr>
        <a:xfrm>
          <a:off x="0" y="0"/>
          <a:ext cx="0" cy="0"/>
          <a:chOff x="0" y="0"/>
          <a:chExt cx="0" cy="0"/>
        </a:xfrm>
      </p:grpSpPr>
      <p:sp>
        <p:nvSpPr>
          <p:cNvPr id="203" name="Google Shape;203;p5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Women on the Trail</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Elizabeth Flake</a:t>
            </a:r>
            <a:endParaRPr sz="1900">
              <a:solidFill>
                <a:schemeClr val="dk1"/>
              </a:solidFill>
              <a:latin typeface="Plus Jakarta Sans"/>
              <a:ea typeface="Plus Jakarta Sans"/>
              <a:cs typeface="Plus Jakarta Sans"/>
              <a:sym typeface="Plus Jakarta Sans"/>
            </a:endParaRPr>
          </a:p>
        </p:txBody>
      </p:sp>
      <p:sp>
        <p:nvSpPr>
          <p:cNvPr id="204" name="Google Shape;204;p5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5" name="Google Shape;205;p50"/>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206" name="Google Shape;206;p5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7" name="Google Shape;207;p50"/>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208" name="Google Shape;208;p50"/>
          <p:cNvGraphicFramePr/>
          <p:nvPr/>
        </p:nvGraphicFramePr>
        <p:xfrm>
          <a:off x="390126" y="879426"/>
          <a:ext cx="3000000" cy="3000000"/>
        </p:xfrm>
        <a:graphic>
          <a:graphicData uri="http://schemas.openxmlformats.org/drawingml/2006/table">
            <a:tbl>
              <a:tblPr>
                <a:noFill/>
                <a:tableStyleId>{A3ED5EE9-ABF1-4E30-90E9-9EA720E2887B}</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Shirley Ann Wilson Moore, </a:t>
                      </a:r>
                      <a:r>
                        <a:rPr i="1" lang="en" sz="1200">
                          <a:solidFill>
                            <a:schemeClr val="dk1"/>
                          </a:solidFill>
                          <a:latin typeface="Halant"/>
                          <a:ea typeface="Halant"/>
                          <a:cs typeface="Halant"/>
                          <a:sym typeface="Halant"/>
                        </a:rPr>
                        <a:t>Sweet Freedom’s Plains: African Americans on the Overland Trails, 1841-1869</a:t>
                      </a:r>
                      <a:r>
                        <a:rPr lang="en" sz="1200">
                          <a:solidFill>
                            <a:schemeClr val="dk1"/>
                          </a:solidFill>
                          <a:latin typeface="Halant"/>
                          <a:ea typeface="Halant"/>
                          <a:cs typeface="Halant"/>
                          <a:sym typeface="Halant"/>
                        </a:rPr>
                        <a:t>, 2016.</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Shirley Ann Wilson Moore Is Professor of History at California State University, </a:t>
                      </a:r>
                      <a:r>
                        <a:rPr lang="en" sz="1000">
                          <a:solidFill>
                            <a:schemeClr val="dk1"/>
                          </a:solidFill>
                          <a:latin typeface="Inter"/>
                          <a:ea typeface="Inter"/>
                          <a:cs typeface="Inter"/>
                          <a:sym typeface="Inter"/>
                        </a:rPr>
                        <a:t>Sacramento</a:t>
                      </a:r>
                      <a:r>
                        <a:rPr lang="en" sz="1000">
                          <a:solidFill>
                            <a:schemeClr val="dk1"/>
                          </a:solidFill>
                          <a:latin typeface="Inter"/>
                          <a:ea typeface="Inter"/>
                          <a:cs typeface="Inter"/>
                          <a:sym typeface="Inter"/>
                        </a:rPr>
                        <a:t>.</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Finding primary sources about African American women in the 19th-century American West is incredibly difficult. Many of these sources remain hidden or have not yet been digitized, despite the efforts of professional historians who have worked hard to uncover them. The source used here is a secondary account by historian Shirley Ann Wilson Moore, who visited multiple archives to locate relevant documents. Because the lives, struggles, and achievements of these women were often not considered important enough to document at the time, their stories must often be pieced together from public records like marriage, birth, and death certificates, census data, land deeds, newspapers, oral histories, and personal journals.</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lnSpc>
                          <a:spcPct val="100000"/>
                        </a:lnSpc>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African American emigrants also trekked westward for reasons rooted in their unique circumstances as black people in the nineteenth-century United States, a nation that had relegated them to a </a:t>
                      </a:r>
                      <a:r>
                        <a:rPr lang="en" sz="1300">
                          <a:solidFill>
                            <a:schemeClr val="dk1"/>
                          </a:solidFill>
                          <a:latin typeface="Inter"/>
                          <a:ea typeface="Inter"/>
                          <a:cs typeface="Inter"/>
                          <a:sym typeface="Inter"/>
                        </a:rPr>
                        <a:t>subordinate</a:t>
                      </a:r>
                      <a:r>
                        <a:rPr lang="en" sz="1300">
                          <a:solidFill>
                            <a:schemeClr val="dk1"/>
                          </a:solidFill>
                          <a:latin typeface="Inter"/>
                          <a:ea typeface="Inter"/>
                          <a:cs typeface="Inter"/>
                          <a:sym typeface="Inter"/>
                        </a:rPr>
                        <a:t> status that affected every aspect of their lives. Slaves usually had no choice and no voice in the decision to go west. Each unwilling step down the trail separated them from their families and loved ones. An enslaved overlander’s only solace was the thought that he or she might </a:t>
                      </a:r>
                      <a:r>
                        <a:rPr lang="en" sz="1300">
                          <a:solidFill>
                            <a:schemeClr val="dk1"/>
                          </a:solidFill>
                          <a:latin typeface="Inter"/>
                          <a:ea typeface="Inter"/>
                          <a:cs typeface="Inter"/>
                          <a:sym typeface="Inter"/>
                        </a:rPr>
                        <a:t>someone</a:t>
                      </a:r>
                      <a:r>
                        <a:rPr lang="en" sz="1300">
                          <a:solidFill>
                            <a:schemeClr val="dk1"/>
                          </a:solidFill>
                          <a:latin typeface="Inter"/>
                          <a:ea typeface="Inter"/>
                          <a:cs typeface="Inter"/>
                          <a:sym typeface="Inter"/>
                        </a:rPr>
                        <a:t> gain freedom at the end of the trail… That cherished hope, so different from the hopes of white emigrants, sustained enslaved overland pioneers as they trudged westward. Free black emigrants set out on the overland journey largely to escape social injustice and economic repression, believing that the “wild” West, especially tumultuous gold rush California, was a place where industriousness and ingenuity might trump lines of race, caste, and class…</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North Carolina-born Elizabeth (Lizzy) Flake, also the slave of James and Agnes Flake, became an expert driver during the Mormon treks to the West as well. In 1848, when her owners departed Winter Quarters, Nebraska, and started for the Salt Lake valley, fifteen-year-old Elizabeth accompanied them on the 1,100-mile journey, leading a team of oxen, herding cattle, and walking all the way. Then in 1851, she and twenty-five other African Americans were part of a five-hundred-member, fifty-wagon Mormon expedition from Utah Territory to Rancho San Bernardino in southern California. On this trip, the young woman drove two yokes of oxen, herded cattle across mountains and desert, and met her future husband Charles H. Rowan, a freeman who had crossed the plains to Utah and was now driving a team and wagon in the San Bernardino-bound company. Elizabeth Flake became a free woman in California. In 1860, she married Charles Rowan, who continued to work as a teamster while operating a successful barbershop in the Southern Hotel in downtown San Bernardino. Elizabeth worked as a laundress and cared for their three children. The Rowans became leaders of San Bernardino’s African American community and were in the forefront of the antislavery movement.</a:t>
                      </a:r>
                      <a:endParaRPr sz="13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2" name="Shape 212"/>
        <p:cNvGrpSpPr/>
        <p:nvPr/>
      </p:nvGrpSpPr>
      <p:grpSpPr>
        <a:xfrm>
          <a:off x="0" y="0"/>
          <a:ext cx="0" cy="0"/>
          <a:chOff x="0" y="0"/>
          <a:chExt cx="0" cy="0"/>
        </a:xfrm>
      </p:grpSpPr>
      <p:sp>
        <p:nvSpPr>
          <p:cNvPr id="213" name="Google Shape;213;p5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Women on the Trail: Source One</a:t>
            </a:r>
            <a:endParaRPr sz="1900">
              <a:solidFill>
                <a:schemeClr val="dk1"/>
              </a:solidFill>
              <a:latin typeface="Halant"/>
              <a:ea typeface="Halant"/>
              <a:cs typeface="Halant"/>
              <a:sym typeface="Halant"/>
            </a:endParaRPr>
          </a:p>
        </p:txBody>
      </p:sp>
      <p:pic>
        <p:nvPicPr>
          <p:cNvPr id="214" name="Google Shape;214;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5" name="Google Shape;215;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6" name="Google Shape;216;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7" name="Google Shape;217;p51"/>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218" name="Google Shape;218;p51"/>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source and fill out the graphic organizer and questions below. Be prepared to share out in an Inside/Outside circle activity about these sources.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19" name="Google Shape;219;p51"/>
          <p:cNvSpPr txBox="1"/>
          <p:nvPr/>
        </p:nvSpPr>
        <p:spPr>
          <a:xfrm>
            <a:off x="1302450" y="14701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Inter"/>
                <a:ea typeface="Inter"/>
                <a:cs typeface="Inter"/>
                <a:sym typeface="Inter"/>
              </a:rPr>
              <a:t>Sweet Freedom’s Plains (2016)</a:t>
            </a:r>
            <a:endParaRPr b="1" sz="2000">
              <a:solidFill>
                <a:schemeClr val="dk1"/>
              </a:solidFill>
              <a:latin typeface="Inter"/>
              <a:ea typeface="Inter"/>
              <a:cs typeface="Inter"/>
              <a:sym typeface="Inter"/>
            </a:endParaRPr>
          </a:p>
        </p:txBody>
      </p:sp>
      <p:sp>
        <p:nvSpPr>
          <p:cNvPr id="220" name="Google Shape;220;p51"/>
          <p:cNvSpPr txBox="1"/>
          <p:nvPr/>
        </p:nvSpPr>
        <p:spPr>
          <a:xfrm>
            <a:off x="29132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mental health and emotional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221" name="Google Shape;221;p51"/>
          <p:cNvSpPr txBox="1"/>
          <p:nvPr/>
        </p:nvSpPr>
        <p:spPr>
          <a:xfrm>
            <a:off x="52825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were the geographic and technology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222" name="Google Shape;222;p51"/>
          <p:cNvSpPr txBox="1"/>
          <p:nvPr/>
        </p:nvSpPr>
        <p:spPr>
          <a:xfrm>
            <a:off x="594300" y="2253100"/>
            <a:ext cx="19776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physical health and safety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cxnSp>
        <p:nvCxnSpPr>
          <p:cNvPr id="223" name="Google Shape;223;p51"/>
          <p:cNvCxnSpPr/>
          <p:nvPr/>
        </p:nvCxnSpPr>
        <p:spPr>
          <a:xfrm>
            <a:off x="15579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4" name="Google Shape;224;p51"/>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 Evaluating Evidence &amp; Perspective</a:t>
            </a:r>
            <a:endParaRPr sz="1200">
              <a:latin typeface="Inter"/>
              <a:ea typeface="Inter"/>
              <a:cs typeface="Inter"/>
              <a:sym typeface="Inter"/>
            </a:endParaRPr>
          </a:p>
        </p:txBody>
      </p:sp>
      <p:cxnSp>
        <p:nvCxnSpPr>
          <p:cNvPr id="225" name="Google Shape;225;p51"/>
          <p:cNvCxnSpPr/>
          <p:nvPr/>
        </p:nvCxnSpPr>
        <p:spPr>
          <a:xfrm>
            <a:off x="3928550" y="20407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226" name="Google Shape;226;p51"/>
          <p:cNvCxnSpPr/>
          <p:nvPr/>
        </p:nvCxnSpPr>
        <p:spPr>
          <a:xfrm>
            <a:off x="62965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7" name="Google Shape;227;p51"/>
          <p:cNvSpPr txBox="1"/>
          <p:nvPr/>
        </p:nvSpPr>
        <p:spPr>
          <a:xfrm>
            <a:off x="584600" y="5907925"/>
            <a:ext cx="6726000" cy="290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Reflection &amp; Analysis: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it be important to consider that this is a secondary source written by a historian, rather than a primary source from Elizabeth Flake herself?</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Elizabeth Flakes life suggest about the resilience of African American communities in the West?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1" name="Shape 231"/>
        <p:cNvGrpSpPr/>
        <p:nvPr/>
      </p:nvGrpSpPr>
      <p:grpSpPr>
        <a:xfrm>
          <a:off x="0" y="0"/>
          <a:ext cx="0" cy="0"/>
          <a:chOff x="0" y="0"/>
          <a:chExt cx="0" cy="0"/>
        </a:xfrm>
      </p:grpSpPr>
      <p:pic>
        <p:nvPicPr>
          <p:cNvPr id="232" name="Google Shape;232;p5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3" name="Google Shape;233;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4" name="Google Shape;234;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5" name="Google Shape;235;p52"/>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236" name="Google Shape;236;p52"/>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 </a:t>
            </a:r>
            <a:r>
              <a:rPr lang="en" sz="1400">
                <a:solidFill>
                  <a:schemeClr val="dk1"/>
                </a:solidFill>
                <a:latin typeface="Halant"/>
                <a:ea typeface="Halant"/>
                <a:cs typeface="Halant"/>
                <a:sym typeface="Halant"/>
              </a:rPr>
              <a:t>&amp; Perspective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Women on the Trail</a:t>
            </a:r>
            <a:endParaRPr sz="1900">
              <a:solidFill>
                <a:schemeClr val="dk1"/>
              </a:solidFill>
              <a:latin typeface="Plus Jakarta Sans"/>
              <a:ea typeface="Plus Jakarta Sans"/>
              <a:cs typeface="Plus Jakarta Sans"/>
              <a:sym typeface="Plus Jakarta Sans"/>
            </a:endParaRPr>
          </a:p>
        </p:txBody>
      </p:sp>
      <p:pic>
        <p:nvPicPr>
          <p:cNvPr id="237" name="Google Shape;237;p52"/>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238" name="Google Shape;238;p52"/>
          <p:cNvGraphicFramePr/>
          <p:nvPr/>
        </p:nvGraphicFramePr>
        <p:xfrm>
          <a:off x="952650" y="1532475"/>
          <a:ext cx="3000000" cy="3000000"/>
        </p:xfrm>
        <a:graphic>
          <a:graphicData uri="http://schemas.openxmlformats.org/drawingml/2006/table">
            <a:tbl>
              <a:tblPr>
                <a:noFill/>
                <a:tableStyleId>{337C6302-B390-4A58-A7EB-54257BDBEFB6}</a:tableStyleId>
              </a:tblPr>
              <a:tblGrid>
                <a:gridCol w="2933700"/>
                <a:gridCol w="2933700"/>
              </a:tblGrid>
              <a:tr h="381000">
                <a:tc gridSpan="2">
                  <a:txBody>
                    <a:bodyPr/>
                    <a:lstStyle/>
                    <a:p>
                      <a:pPr indent="0" lvl="0" marL="0" rtl="0" algn="l">
                        <a:spcBef>
                          <a:spcPts val="0"/>
                        </a:spcBef>
                        <a:spcAft>
                          <a:spcPts val="0"/>
                        </a:spcAft>
                        <a:buNone/>
                      </a:pPr>
                      <a:r>
                        <a:rPr b="1" lang="en" sz="1200">
                          <a:latin typeface="Inter"/>
                          <a:ea typeface="Inter"/>
                          <a:cs typeface="Inter"/>
                          <a:sym typeface="Inter"/>
                        </a:rPr>
                        <a:t>Your Source: </a:t>
                      </a:r>
                      <a:endParaRPr b="1" sz="1200">
                        <a:latin typeface="Inter"/>
                        <a:ea typeface="Inter"/>
                        <a:cs typeface="Inter"/>
                        <a:sym typeface="Inter"/>
                      </a:endParaRPr>
                    </a:p>
                  </a:txBody>
                  <a:tcPr marT="91425" marB="91425" marR="91425" marL="91425">
                    <a:solidFill>
                      <a:srgbClr val="D9D9D9"/>
                    </a:solidFill>
                  </a:tcPr>
                </a:tc>
                <a:tc hMerge="1"/>
              </a:tr>
              <a:tr h="381000">
                <a:tc gridSpan="2">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hMerge="1"/>
              </a:tr>
              <a:tr h="381000">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2" name="Shape 242"/>
        <p:cNvGrpSpPr/>
        <p:nvPr/>
      </p:nvGrpSpPr>
      <p:grpSpPr>
        <a:xfrm>
          <a:off x="0" y="0"/>
          <a:ext cx="0" cy="0"/>
          <a:chOff x="0" y="0"/>
          <a:chExt cx="0" cy="0"/>
        </a:xfrm>
      </p:grpSpPr>
      <p:sp>
        <p:nvSpPr>
          <p:cNvPr id="243" name="Google Shape;243;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4" name="Google Shape;244;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5" name="Google Shape;245;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6" name="Google Shape;246;p53"/>
          <p:cNvSpPr txBox="1"/>
          <p:nvPr/>
        </p:nvSpPr>
        <p:spPr>
          <a:xfrm>
            <a:off x="731000" y="1807350"/>
            <a:ext cx="6310500" cy="12507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rPr lang="en" sz="1700">
                <a:solidFill>
                  <a:schemeClr val="dk1"/>
                </a:solidFill>
                <a:latin typeface="Inter"/>
                <a:ea typeface="Inter"/>
                <a:cs typeface="Inter"/>
                <a:sym typeface="Inter"/>
              </a:rPr>
              <a:t>What types of challenges did women face in the West as American migration increased?</a:t>
            </a:r>
            <a:endParaRPr b="1" sz="1700">
              <a:solidFill>
                <a:schemeClr val="dk1"/>
              </a:solidFill>
              <a:latin typeface="Inter"/>
              <a:ea typeface="Inter"/>
              <a:cs typeface="Inter"/>
              <a:sym typeface="Inter"/>
            </a:endParaRPr>
          </a:p>
        </p:txBody>
      </p:sp>
      <p:sp>
        <p:nvSpPr>
          <p:cNvPr id="247" name="Google Shape;247;p53"/>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8: Sectional Tensions (1820-1860)</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3</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248" name="Google Shape;248;p5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9" name="Google Shape;249;p53"/>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250" name="Google Shape;250;p53"/>
          <p:cNvSpPr txBox="1"/>
          <p:nvPr/>
        </p:nvSpPr>
        <p:spPr>
          <a:xfrm>
            <a:off x="455250" y="3173763"/>
            <a:ext cx="6861900" cy="218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a:latin typeface="Halant"/>
                <a:ea typeface="Halant"/>
                <a:cs typeface="Halant"/>
                <a:sym typeface="Halant"/>
              </a:rPr>
              <a:t>Directions: </a:t>
            </a:r>
            <a:r>
              <a:rPr lang="en" sz="1000">
                <a:latin typeface="Halant"/>
                <a:ea typeface="Halant"/>
                <a:cs typeface="Halant"/>
                <a:sym typeface="Halant"/>
              </a:rPr>
              <a:t>Write a letter to someone living in the East about the experience in the West.</a:t>
            </a:r>
            <a:endParaRPr sz="10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b="1" lang="en" sz="1000">
                <a:solidFill>
                  <a:srgbClr val="000000"/>
                </a:solidFill>
                <a:latin typeface="Halant"/>
                <a:ea typeface="Halant"/>
                <a:cs typeface="Halant"/>
                <a:sym typeface="Halant"/>
              </a:rPr>
              <a:t>Your letter should include:</a:t>
            </a:r>
            <a:endParaRPr b="1"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One reason for moving west</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One complaint, concern, or worry about your journey</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A regret of something or someone you left behind</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An idea about what you wish you might have done differently about your journey (Ex: </a:t>
            </a:r>
            <a:r>
              <a:rPr lang="en" sz="1000">
                <a:latin typeface="Halant"/>
                <a:ea typeface="Halant"/>
                <a:cs typeface="Halant"/>
                <a:sym typeface="Halant"/>
              </a:rPr>
              <a:t>y</a:t>
            </a:r>
            <a:r>
              <a:rPr lang="en" sz="1000">
                <a:solidFill>
                  <a:srgbClr val="000000"/>
                </a:solidFill>
                <a:latin typeface="Halant"/>
                <a:ea typeface="Halant"/>
                <a:cs typeface="Halant"/>
                <a:sym typeface="Halant"/>
              </a:rPr>
              <a:t>our packing, your travel route</a:t>
            </a:r>
            <a:r>
              <a:rPr lang="en" sz="1000">
                <a:latin typeface="Halant"/>
                <a:ea typeface="Halant"/>
                <a:cs typeface="Halant"/>
                <a:sym typeface="Halant"/>
              </a:rPr>
              <a:t>, etc.)</a:t>
            </a:r>
            <a:endParaRPr sz="1000">
              <a:solidFill>
                <a:srgbClr val="000000"/>
              </a:solidFill>
              <a:latin typeface="Halant"/>
              <a:ea typeface="Halant"/>
              <a:cs typeface="Halant"/>
              <a:sym typeface="Halant"/>
            </a:endParaRPr>
          </a:p>
          <a:p>
            <a:pPr indent="0" lvl="0" marL="457200" rtl="0" algn="l">
              <a:spcBef>
                <a:spcPts val="0"/>
              </a:spcBef>
              <a:spcAft>
                <a:spcPts val="0"/>
              </a:spcAft>
              <a:buNone/>
            </a:pPr>
            <a:r>
              <a:t/>
            </a:r>
            <a:endParaRPr sz="1000">
              <a:solidFill>
                <a:srgbClr val="000000"/>
              </a:solidFill>
              <a:latin typeface="Halant"/>
              <a:ea typeface="Halant"/>
              <a:cs typeface="Halant"/>
              <a:sym typeface="Halant"/>
            </a:endParaRPr>
          </a:p>
          <a:p>
            <a:pPr indent="0" lvl="0" marL="0" rtl="0" algn="l">
              <a:spcBef>
                <a:spcPts val="0"/>
              </a:spcBef>
              <a:spcAft>
                <a:spcPts val="0"/>
              </a:spcAft>
              <a:buNone/>
            </a:pPr>
            <a:r>
              <a:rPr b="1" lang="en" sz="1000">
                <a:solidFill>
                  <a:srgbClr val="000000"/>
                </a:solidFill>
                <a:latin typeface="Halant"/>
                <a:ea typeface="Halant"/>
                <a:cs typeface="Halant"/>
                <a:sym typeface="Halant"/>
              </a:rPr>
              <a:t>Format and Requirements:</a:t>
            </a:r>
            <a:endParaRPr b="1"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Char char="●"/>
            </a:pPr>
            <a:r>
              <a:rPr lang="en" sz="1000">
                <a:solidFill>
                  <a:srgbClr val="000000"/>
                </a:solidFill>
                <a:latin typeface="Halant"/>
                <a:ea typeface="Halant"/>
                <a:cs typeface="Halant"/>
                <a:sym typeface="Halant"/>
              </a:rPr>
              <a:t>Write at least two paragraphs (or about 8–10 sentences).</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Char char="●"/>
            </a:pPr>
            <a:r>
              <a:rPr lang="en" sz="1000">
                <a:solidFill>
                  <a:srgbClr val="000000"/>
                </a:solidFill>
                <a:latin typeface="Halant"/>
                <a:ea typeface="Halant"/>
                <a:cs typeface="Halant"/>
                <a:sym typeface="Halant"/>
              </a:rPr>
              <a:t>Use historical vocabulary such as "Oregon Trail,” “cholera,” “wagon trains,” etc. </a:t>
            </a:r>
            <a:endParaRPr sz="1000">
              <a:solidFill>
                <a:srgbClr val="000000"/>
              </a:solidFill>
              <a:latin typeface="Halant"/>
              <a:ea typeface="Halant"/>
              <a:cs typeface="Halant"/>
              <a:sym typeface="Halant"/>
            </a:endParaRPr>
          </a:p>
          <a:p>
            <a:pPr indent="-292100" lvl="0" marL="457200" rtl="0" algn="l">
              <a:spcBef>
                <a:spcPts val="0"/>
              </a:spcBef>
              <a:spcAft>
                <a:spcPts val="1200"/>
              </a:spcAft>
              <a:buClr>
                <a:srgbClr val="000000"/>
              </a:buClr>
              <a:buSzPts val="1000"/>
              <a:buFont typeface="Inter"/>
              <a:buChar char="●"/>
            </a:pPr>
            <a:r>
              <a:rPr lang="en" sz="1000">
                <a:solidFill>
                  <a:srgbClr val="000000"/>
                </a:solidFill>
                <a:latin typeface="Halant"/>
                <a:ea typeface="Halant"/>
                <a:cs typeface="Halant"/>
                <a:sym typeface="Halant"/>
              </a:rPr>
              <a:t>Sign your letter with a fictional persona (as a trail leader, a mother, a Pony Express rider, a religious pilgrim, etc.”).</a:t>
            </a:r>
            <a:endParaRPr sz="1000">
              <a:solidFill>
                <a:srgbClr val="000000"/>
              </a:solidFill>
              <a:latin typeface="Halant"/>
              <a:ea typeface="Halant"/>
              <a:cs typeface="Halant"/>
              <a:sym typeface="Halant"/>
            </a:endParaRPr>
          </a:p>
        </p:txBody>
      </p:sp>
      <p:sp>
        <p:nvSpPr>
          <p:cNvPr id="251" name="Google Shape;251;p53"/>
          <p:cNvSpPr txBox="1"/>
          <p:nvPr/>
        </p:nvSpPr>
        <p:spPr>
          <a:xfrm>
            <a:off x="316200" y="5361075"/>
            <a:ext cx="7112400" cy="39606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1200"/>
              </a:spcBef>
              <a:spcAft>
                <a:spcPts val="1200"/>
              </a:spcAft>
              <a:buNone/>
            </a:pPr>
            <a:r>
              <a:t/>
            </a:r>
            <a:endParaRPr sz="11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